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How to decide" id="{28576E66-8737-4465-BAF6-98D70D05F0A3}">
          <p14:sldIdLst>
            <p14:sldId id="279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907" autoAdjust="0"/>
  </p:normalViewPr>
  <p:slideViewPr>
    <p:cSldViewPr snapToGrid="0">
      <p:cViewPr varScale="1">
        <p:scale>
          <a:sx n="64" d="100"/>
          <a:sy n="64" d="100"/>
        </p:scale>
        <p:origin x="6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6FFCC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D23-B241-83A505591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3-4D23-B241-83A505591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729024"/>
        <c:axId val="1860560368"/>
      </c:areaChart>
      <c:dateAx>
        <c:axId val="1708729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60560368"/>
        <c:crosses val="autoZero"/>
        <c:auto val="1"/>
        <c:lblOffset val="100"/>
        <c:baseTimeUnit val="days"/>
      </c:dateAx>
      <c:valAx>
        <c:axId val="1860560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872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trends.google.hu/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abstracta.us/blog/software-testing/code-analysis-part-2-analyzing-code-with-sonarqube/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options-thinking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dzone.com/articles/lean-tools-making-decisions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ykode.id/software-engineering-wisdom-9fa1b27a826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1348033" y="2205872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4526437" y="5017349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997831" y="1332819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1020141" y="1638835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6180036" y="723728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3932872" y="4004396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521227" y="670675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277451" y="227015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of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feedback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9266253" y="670675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>
            <a:off x="8939521" y="1131046"/>
            <a:ext cx="656407" cy="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A6D0CF-42B2-4426-8125-E3A64E639281}"/>
              </a:ext>
            </a:extLst>
          </p:cNvPr>
          <p:cNvSpPr txBox="1"/>
          <p:nvPr/>
        </p:nvSpPr>
        <p:spPr>
          <a:xfrm>
            <a:off x="5277255" y="4675527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1AD9A1-04F1-4635-A7B8-32647E6EEC58}"/>
              </a:ext>
            </a:extLst>
          </p:cNvPr>
          <p:cNvCxnSpPr>
            <a:cxnSpLocks/>
          </p:cNvCxnSpPr>
          <p:nvPr/>
        </p:nvCxnSpPr>
        <p:spPr>
          <a:xfrm flipV="1">
            <a:off x="4922950" y="4991892"/>
            <a:ext cx="941822" cy="305322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B1F4EF-15DF-4448-9C5C-9616FAB9B578}"/>
              </a:ext>
            </a:extLst>
          </p:cNvPr>
          <p:cNvSpPr txBox="1"/>
          <p:nvPr/>
        </p:nvSpPr>
        <p:spPr>
          <a:xfrm>
            <a:off x="5864772" y="5250343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199C51-EF85-4C7F-87AC-901B303775BF}"/>
              </a:ext>
            </a:extLst>
          </p:cNvPr>
          <p:cNvCxnSpPr>
            <a:cxnSpLocks/>
          </p:cNvCxnSpPr>
          <p:nvPr/>
        </p:nvCxnSpPr>
        <p:spPr>
          <a:xfrm flipV="1">
            <a:off x="4834759" y="5550937"/>
            <a:ext cx="1261241" cy="2247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D65AB5-D037-4446-A37F-87F15F0D4ECC}"/>
              </a:ext>
            </a:extLst>
          </p:cNvPr>
          <p:cNvSpPr txBox="1"/>
          <p:nvPr/>
        </p:nvSpPr>
        <p:spPr>
          <a:xfrm>
            <a:off x="6403884" y="5855892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271693-48C2-49DE-8D26-16F9C7FF20B6}"/>
              </a:ext>
            </a:extLst>
          </p:cNvPr>
          <p:cNvCxnSpPr>
            <a:cxnSpLocks/>
          </p:cNvCxnSpPr>
          <p:nvPr/>
        </p:nvCxnSpPr>
        <p:spPr>
          <a:xfrm flipV="1">
            <a:off x="5209949" y="6038062"/>
            <a:ext cx="1311278" cy="14926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28AFBB-B255-4E5D-A29B-4CDC8D5D9E83}"/>
              </a:ext>
            </a:extLst>
          </p:cNvPr>
          <p:cNvSpPr txBox="1"/>
          <p:nvPr/>
        </p:nvSpPr>
        <p:spPr>
          <a:xfrm>
            <a:off x="501457" y="4241551"/>
            <a:ext cx="263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180C6-425A-40D7-A6F9-CFC9362D5FE2}"/>
              </a:ext>
            </a:extLst>
          </p:cNvPr>
          <p:cNvCxnSpPr>
            <a:cxnSpLocks/>
          </p:cNvCxnSpPr>
          <p:nvPr/>
        </p:nvCxnSpPr>
        <p:spPr>
          <a:xfrm flipH="1" flipV="1">
            <a:off x="2151453" y="4675528"/>
            <a:ext cx="864001" cy="574815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1.25E-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3 0.01782 L 1.04167E-6 -3.3333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8.33333E-7 -1.11111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1111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13333 L 4.58333E-6 2.22222E-6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634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2.5E-6 -4.0740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44 0.05718 L -3.33333E-6 0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-287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122 0.19653 L 1.25E-6 -3.33333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967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  <p:bldP spid="26" grpId="0"/>
      <p:bldP spid="26" grpId="1"/>
      <p:bldP spid="31" grpId="0"/>
      <p:bldP spid="31" grpId="1"/>
      <p:bldP spid="40" grpId="0"/>
      <p:bldP spid="40" grpId="1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80A6C-DDCC-4077-BCCD-12C55B819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7229" y="4191857"/>
              <a:ext cx="834384" cy="91880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1A264B-8247-41FF-990A-AD2B13DBD643}"/>
              </a:ext>
            </a:extLst>
          </p:cNvPr>
          <p:cNvGrpSpPr/>
          <p:nvPr/>
        </p:nvGrpSpPr>
        <p:grpSpPr>
          <a:xfrm>
            <a:off x="-18084" y="1198362"/>
            <a:ext cx="10575288" cy="5323224"/>
            <a:chOff x="-2476463" y="-2398733"/>
            <a:chExt cx="14669305" cy="88958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D82ECE-A045-4F8C-8596-184997310F43}"/>
                </a:ext>
              </a:extLst>
            </p:cNvPr>
            <p:cNvSpPr txBox="1"/>
            <p:nvPr/>
          </p:nvSpPr>
          <p:spPr>
            <a:xfrm>
              <a:off x="4728477" y="3117223"/>
              <a:ext cx="2636953" cy="77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Runtime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DFB1B03D-43EC-4495-9972-4C2F611E2D04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8F5642-37CA-4D0F-8C1B-377831A0B1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7204" y="1043425"/>
              <a:ext cx="817142" cy="12267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7F49C7-9751-4DF3-A525-67E6A9BC16F3}"/>
                </a:ext>
              </a:extLst>
            </p:cNvPr>
            <p:cNvSpPr txBox="1"/>
            <p:nvPr/>
          </p:nvSpPr>
          <p:spPr>
            <a:xfrm>
              <a:off x="9555889" y="3327394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SPOF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FAA3EA-203B-4AAF-BDF2-3A3ACDD66FE1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7996393" y="3451061"/>
              <a:ext cx="1559495" cy="7638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476622-A277-4B0F-8B40-FA9111BCD4D3}"/>
                </a:ext>
              </a:extLst>
            </p:cNvPr>
            <p:cNvSpPr txBox="1"/>
            <p:nvPr/>
          </p:nvSpPr>
          <p:spPr>
            <a:xfrm>
              <a:off x="8593688" y="1985281"/>
              <a:ext cx="2636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stability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499783-063C-4E95-B48B-62E94E8948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653" y="2487172"/>
              <a:ext cx="938754" cy="334232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B80692-9402-4EFB-8214-7E0231F76A98}"/>
                </a:ext>
              </a:extLst>
            </p:cNvPr>
            <p:cNvSpPr txBox="1"/>
            <p:nvPr/>
          </p:nvSpPr>
          <p:spPr>
            <a:xfrm>
              <a:off x="-170025" y="4743689"/>
              <a:ext cx="2738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of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feedback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E1A1E-B68E-4ABA-9FFC-73AD36F05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992" y="3951456"/>
              <a:ext cx="2205753" cy="792234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D86FA-5A9B-4A38-B1CC-D5E16F187DA8}"/>
                </a:ext>
              </a:extLst>
            </p:cNvPr>
            <p:cNvSpPr txBox="1"/>
            <p:nvPr/>
          </p:nvSpPr>
          <p:spPr>
            <a:xfrm>
              <a:off x="8292030" y="5201709"/>
              <a:ext cx="2738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performance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2FBB41-A574-4456-9249-BB839D9F47F8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59" y="4402989"/>
              <a:ext cx="1247871" cy="8005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1CAC06-CE1C-4F26-893D-FC830621D6A3}"/>
                </a:ext>
              </a:extLst>
            </p:cNvPr>
            <p:cNvSpPr txBox="1"/>
            <p:nvPr/>
          </p:nvSpPr>
          <p:spPr>
            <a:xfrm>
              <a:off x="5185698" y="-2398733"/>
              <a:ext cx="263695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technical constraints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DEFD0-4957-4E26-A1C7-B17AB876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98" y="-1149831"/>
              <a:ext cx="818872" cy="85274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F77893-6C20-43D9-98F3-87079DD36021}"/>
                </a:ext>
              </a:extLst>
            </p:cNvPr>
            <p:cNvSpPr txBox="1"/>
            <p:nvPr/>
          </p:nvSpPr>
          <p:spPr>
            <a:xfrm>
              <a:off x="-2451378" y="4511299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C0816-4F19-41AA-83A5-D7DAA3635310}"/>
                </a:ext>
              </a:extLst>
            </p:cNvPr>
            <p:cNvCxnSpPr>
              <a:cxnSpLocks/>
            </p:cNvCxnSpPr>
            <p:nvPr/>
          </p:nvCxnSpPr>
          <p:spPr>
            <a:xfrm>
              <a:off x="-388242" y="4926961"/>
              <a:ext cx="729466" cy="27655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55724-084D-499D-86D1-306A8254C289}"/>
                </a:ext>
              </a:extLst>
            </p:cNvPr>
            <p:cNvSpPr txBox="1"/>
            <p:nvPr/>
          </p:nvSpPr>
          <p:spPr>
            <a:xfrm>
              <a:off x="-2476463" y="5879896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60574B-428A-461C-971D-5CCE2D136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0025" y="5793654"/>
              <a:ext cx="447255" cy="131415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5C0826-B89F-4526-A262-9564CA740B3E}"/>
                </a:ext>
              </a:extLst>
            </p:cNvPr>
            <p:cNvSpPr txBox="1"/>
            <p:nvPr/>
          </p:nvSpPr>
          <p:spPr>
            <a:xfrm>
              <a:off x="3618525" y="5307864"/>
              <a:ext cx="2636955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259FEE-44F7-4757-8891-2686BA429DD8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2035057" y="5616466"/>
              <a:ext cx="1583468" cy="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434730-E99E-48F1-8F19-F700A0E0CE02}"/>
                </a:ext>
              </a:extLst>
            </p:cNvPr>
            <p:cNvSpPr txBox="1"/>
            <p:nvPr/>
          </p:nvSpPr>
          <p:spPr>
            <a:xfrm>
              <a:off x="-2120124" y="3228944"/>
              <a:ext cx="2636953" cy="61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  <a:endParaRPr lang="en-US" sz="2000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DA4632-7B20-4B65-9E0B-C36E6D1DF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492" y="3951457"/>
              <a:ext cx="595717" cy="69221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321872" y="583931"/>
            <a:ext cx="4459694" cy="2780421"/>
            <a:chOff x="2907366" y="744276"/>
            <a:chExt cx="7257638" cy="555421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6986536" y="5490002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9791" y="4404222"/>
              <a:ext cx="458259" cy="89449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7882" y="2303462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669280" y="228790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7355840" y="230314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22A09A-8E35-438C-A163-0507FD2B52B3}"/>
              </a:ext>
            </a:extLst>
          </p:cNvPr>
          <p:cNvSpPr txBox="1">
            <a:spLocks/>
          </p:cNvSpPr>
          <p:nvPr/>
        </p:nvSpPr>
        <p:spPr>
          <a:xfrm>
            <a:off x="83820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Hibernate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18F4EA31-A440-4D3A-B13E-2385B4D999D5}"/>
              </a:ext>
            </a:extLst>
          </p:cNvPr>
          <p:cNvSpPr/>
          <p:nvPr/>
        </p:nvSpPr>
        <p:spPr>
          <a:xfrm>
            <a:off x="5669280" y="309054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817F6F-009D-44E0-8CAA-198481668F9E}"/>
              </a:ext>
            </a:extLst>
          </p:cNvPr>
          <p:cNvSpPr txBox="1">
            <a:spLocks/>
          </p:cNvSpPr>
          <p:nvPr/>
        </p:nvSpPr>
        <p:spPr>
          <a:xfrm>
            <a:off x="7355840" y="31057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JDBC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83820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669280" y="3879215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7355840" y="389445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83820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669280" y="468249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7355840" y="469773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3" grpId="0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B33503D-518F-4C03-95BB-2458AF015A0A}"/>
              </a:ext>
            </a:extLst>
          </p:cNvPr>
          <p:cNvGrpSpPr/>
          <p:nvPr/>
        </p:nvGrpSpPr>
        <p:grpSpPr>
          <a:xfrm>
            <a:off x="3051398" y="1525169"/>
            <a:ext cx="6089204" cy="4967706"/>
            <a:chOff x="2788326" y="801071"/>
            <a:chExt cx="6615348" cy="53969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863379-47AD-4557-A9CF-1E455362D355}"/>
                </a:ext>
              </a:extLst>
            </p:cNvPr>
            <p:cNvSpPr/>
            <p:nvPr/>
          </p:nvSpPr>
          <p:spPr>
            <a:xfrm>
              <a:off x="2788326" y="801071"/>
              <a:ext cx="3856383" cy="3597965"/>
            </a:xfrm>
            <a:prstGeom prst="ellipse">
              <a:avLst/>
            </a:prstGeom>
            <a:solidFill>
              <a:srgbClr val="FFFF00">
                <a:alpha val="33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DFC7D0-2B5E-44BB-903A-7242ACC58C3B}"/>
                </a:ext>
              </a:extLst>
            </p:cNvPr>
            <p:cNvSpPr/>
            <p:nvPr/>
          </p:nvSpPr>
          <p:spPr>
            <a:xfrm>
              <a:off x="5547291" y="801071"/>
              <a:ext cx="3856383" cy="3597965"/>
            </a:xfrm>
            <a:prstGeom prst="ellipse">
              <a:avLst/>
            </a:prstGeom>
            <a:solidFill>
              <a:srgbClr val="7030A0">
                <a:alpha val="33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E99960-2F68-48DF-BFB6-ECF07E979E1B}"/>
                </a:ext>
              </a:extLst>
            </p:cNvPr>
            <p:cNvSpPr/>
            <p:nvPr/>
          </p:nvSpPr>
          <p:spPr>
            <a:xfrm>
              <a:off x="4167808" y="2600054"/>
              <a:ext cx="3856383" cy="3597965"/>
            </a:xfrm>
            <a:prstGeom prst="ellipse">
              <a:avLst/>
            </a:prstGeom>
            <a:solidFill>
              <a:srgbClr val="00FF99">
                <a:alpha val="33000"/>
              </a:srgb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DA77E9-A08F-44A5-B93B-54E66E084F11}"/>
                </a:ext>
              </a:extLst>
            </p:cNvPr>
            <p:cNvSpPr txBox="1"/>
            <p:nvPr/>
          </p:nvSpPr>
          <p:spPr>
            <a:xfrm rot="19220242">
              <a:off x="3188700" y="1197742"/>
              <a:ext cx="2661890" cy="2708573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0929671"/>
                </a:avLst>
              </a:prstTxWarp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CHEAPEST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40531B-148B-427F-B81F-A84676E650F4}"/>
                </a:ext>
              </a:extLst>
            </p:cNvPr>
            <p:cNvSpPr txBox="1"/>
            <p:nvPr/>
          </p:nvSpPr>
          <p:spPr>
            <a:xfrm rot="2664820">
              <a:off x="6331908" y="1245768"/>
              <a:ext cx="2661890" cy="2708573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0929671"/>
                </a:avLst>
              </a:prstTxWarp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FASTEST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209C64-6F93-4D3C-B0DA-FD966562A38E}"/>
                </a:ext>
              </a:extLst>
            </p:cNvPr>
            <p:cNvSpPr txBox="1"/>
            <p:nvPr/>
          </p:nvSpPr>
          <p:spPr>
            <a:xfrm>
              <a:off x="4813589" y="3244416"/>
              <a:ext cx="2661890" cy="2708573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EASIEST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38915E-4D59-4385-AEDF-8B96EFD4795B}"/>
                </a:ext>
              </a:extLst>
            </p:cNvPr>
            <p:cNvSpPr txBox="1"/>
            <p:nvPr/>
          </p:nvSpPr>
          <p:spPr>
            <a:xfrm>
              <a:off x="5746203" y="2378962"/>
              <a:ext cx="55175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dirty="0">
                  <a:gradFill flip="none" rotWithShape="1">
                    <a:gsLst>
                      <a:gs pos="0">
                        <a:schemeClr val="accent4">
                          <a:lumMod val="40000"/>
                          <a:lumOff val="60000"/>
                        </a:schemeClr>
                      </a:gs>
                      <a:gs pos="46000">
                        <a:schemeClr val="accent4">
                          <a:lumMod val="95000"/>
                          <a:lumOff val="5000"/>
                        </a:schemeClr>
                      </a:gs>
                      <a:gs pos="100000">
                        <a:schemeClr val="accent4">
                          <a:lumMod val="60000"/>
                        </a:schemeClr>
                      </a:gs>
                    </a:gsLst>
                    <a:path path="circle">
                      <a:fillToRect l="50000" t="130000" r="50000" b="-30000"/>
                    </a:path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7" y="182491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Group can be smarter / dumber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1039114"/>
            <a:ext cx="7195495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HOW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16600" dirty="0">
                <a:solidFill>
                  <a:schemeClr val="bg1"/>
                </a:solidFill>
              </a:rPr>
              <a:t>&gt;</a:t>
            </a:r>
            <a:r>
              <a:rPr lang="en-US" sz="6600" dirty="0">
                <a:solidFill>
                  <a:schemeClr val="bg1"/>
                </a:solidFill>
              </a:rPr>
              <a:t> WHAT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</p:spTree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181">
            <a:off x="1408446" y="2018572"/>
            <a:ext cx="2825929" cy="3767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641247" y="15627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76095" y="1899459"/>
              <a:ext cx="4169731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implement own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&amp; 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use it in the project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745-3D83-4D14-BEAF-519958C2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OF A BAD DECISION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01797F-B149-41EE-B617-305F5BB95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60575"/>
              </p:ext>
            </p:extLst>
          </p:nvPr>
        </p:nvGraphicFramePr>
        <p:xfrm>
          <a:off x="339365" y="1432874"/>
          <a:ext cx="11481847" cy="48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400</Words>
  <Application>Microsoft Office PowerPoint</Application>
  <PresentationFormat>Widescreen</PresentationFormat>
  <Paragraphs>177</Paragraphs>
  <Slides>37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Cambria Math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COST OF A BAD DECISION</vt:lpstr>
      <vt:lpstr>PowerPoint Presentation</vt:lpstr>
      <vt:lpstr>PowerPoint Presentation</vt:lpstr>
      <vt:lpstr>SOLVES THE RIGHT PROBLEM</vt:lpstr>
      <vt:lpstr>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… but this is about HOW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113</cp:revision>
  <dcterms:created xsi:type="dcterms:W3CDTF">2018-07-24T14:16:13Z</dcterms:created>
  <dcterms:modified xsi:type="dcterms:W3CDTF">2018-08-14T09:50:06Z</dcterms:modified>
</cp:coreProperties>
</file>